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6858000" cx="12192000"/>
  <p:notesSz cx="6858000" cy="9144000"/>
  <p:embeddedFontLst>
    <p:embeddedFont>
      <p:font typeface="Proxima Nova"/>
      <p:regular r:id="rId28"/>
      <p:bold r:id="rId29"/>
      <p:italic r:id="rId30"/>
      <p:boldItalic r:id="rId31"/>
    </p:embeddedFont>
    <p:embeddedFont>
      <p:font typeface="Proxima Nova Extrabold"/>
      <p:bold r:id="rId32"/>
    </p:embeddedFont>
    <p:embeddedFont>
      <p:font typeface="Proxima Nova Semibold"/>
      <p:regular r:id="rId33"/>
      <p:bold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6" roundtripDataSignature="AMtx7mirwHaFqG4UtLKPaNIhU5mM9gNA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ProximaNova-regular.fntdata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roximaNova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ProximaNova-boldItalic.fntdata"/><Relationship Id="rId30" Type="http://schemas.openxmlformats.org/officeDocument/2006/relationships/font" Target="fonts/ProximaNova-italic.fntdata"/><Relationship Id="rId11" Type="http://schemas.openxmlformats.org/officeDocument/2006/relationships/slide" Target="slides/slide7.xml"/><Relationship Id="rId33" Type="http://schemas.openxmlformats.org/officeDocument/2006/relationships/font" Target="fonts/ProximaNovaSemibold-regular.fntdata"/><Relationship Id="rId10" Type="http://schemas.openxmlformats.org/officeDocument/2006/relationships/slide" Target="slides/slide6.xml"/><Relationship Id="rId32" Type="http://schemas.openxmlformats.org/officeDocument/2006/relationships/font" Target="fonts/ProximaNovaExtrabold-bold.fntdata"/><Relationship Id="rId13" Type="http://schemas.openxmlformats.org/officeDocument/2006/relationships/slide" Target="slides/slide9.xml"/><Relationship Id="rId35" Type="http://schemas.openxmlformats.org/officeDocument/2006/relationships/font" Target="fonts/ProximaNovaSemibold-boldItalic.fntdata"/><Relationship Id="rId12" Type="http://schemas.openxmlformats.org/officeDocument/2006/relationships/slide" Target="slides/slide8.xml"/><Relationship Id="rId34" Type="http://schemas.openxmlformats.org/officeDocument/2006/relationships/font" Target="fonts/ProximaNovaSemibold-bold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36" Type="http://customschemas.google.com/relationships/presentationmetadata" Target="meta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it-I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2" name="Google Shape;17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:notes"/>
          <p:cNvSpPr txBox="1"/>
          <p:nvPr>
            <p:ph idx="1" type="body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575" lIns="99175" spcFirstLastPara="1" rIns="99175" wrap="square" tIns="49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p24:notes"/>
          <p:cNvSpPr/>
          <p:nvPr>
            <p:ph idx="2" type="sldImg"/>
          </p:nvPr>
        </p:nvSpPr>
        <p:spPr>
          <a:xfrm>
            <a:off x="479425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5:notes"/>
          <p:cNvSpPr txBox="1"/>
          <p:nvPr>
            <p:ph idx="1" type="body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575" lIns="99175" spcFirstLastPara="1" rIns="99175" wrap="square" tIns="49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6" name="Google Shape;206;p25:notes"/>
          <p:cNvSpPr/>
          <p:nvPr>
            <p:ph idx="2" type="sldImg"/>
          </p:nvPr>
        </p:nvSpPr>
        <p:spPr>
          <a:xfrm>
            <a:off x="479425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1" name="Google Shape;23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2" name="Google Shape;25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6:notes"/>
          <p:cNvSpPr txBox="1"/>
          <p:nvPr>
            <p:ph idx="1" type="body"/>
          </p:nvPr>
        </p:nvSpPr>
        <p:spPr>
          <a:xfrm>
            <a:off x="709930" y="4925407"/>
            <a:ext cx="5679300" cy="40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575" lIns="99175" spcFirstLastPara="1" rIns="99175" wrap="square" tIns="49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26:notes"/>
          <p:cNvSpPr/>
          <p:nvPr>
            <p:ph idx="2" type="sldImg"/>
          </p:nvPr>
        </p:nvSpPr>
        <p:spPr>
          <a:xfrm>
            <a:off x="479425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1" name="Google Shape;28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3" name="Google Shape;303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8" name="Google Shape;30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4" name="Google Shape;11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0" name="Google Shape;12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8" name="Google Shape;12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5" name="Google Shape;13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0" name="Google Shape;16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bg>
      <p:bgPr>
        <a:solidFill>
          <a:srgbClr val="64BDA0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/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8"/>
          <p:cNvSpPr txBox="1"/>
          <p:nvPr>
            <p:ph idx="1" type="subTitle"/>
          </p:nvPr>
        </p:nvSpPr>
        <p:spPr>
          <a:xfrm>
            <a:off x="1524000" y="3429000"/>
            <a:ext cx="9144000" cy="5128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i="0" sz="1800">
                <a:solidFill>
                  <a:schemeClr val="dk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Diapositiva titolo">
  <p:cSld name="6_Diapositiva titolo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9"/>
          <p:cNvSpPr txBox="1"/>
          <p:nvPr>
            <p:ph type="ctrTitle"/>
          </p:nvPr>
        </p:nvSpPr>
        <p:spPr>
          <a:xfrm>
            <a:off x="838199" y="116767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3" name="Google Shape;93;p39"/>
          <p:cNvSpPr/>
          <p:nvPr/>
        </p:nvSpPr>
        <p:spPr>
          <a:xfrm>
            <a:off x="8610598" y="3269225"/>
            <a:ext cx="2743202" cy="2774313"/>
          </a:xfrm>
          <a:prstGeom prst="roundRect">
            <a:avLst>
              <a:gd fmla="val 16667" name="adj"/>
            </a:avLst>
          </a:prstGeom>
          <a:solidFill>
            <a:srgbClr val="64BD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39"/>
          <p:cNvSpPr txBox="1"/>
          <p:nvPr>
            <p:ph idx="1" type="body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39"/>
          <p:cNvSpPr txBox="1"/>
          <p:nvPr>
            <p:ph idx="2" type="body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39"/>
          <p:cNvSpPr txBox="1"/>
          <p:nvPr>
            <p:ph idx="3" type="body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b="0"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97" name="Google Shape;97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318"/>
            <a:ext cx="12192001" cy="1291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olo e contenuto">
  <p:cSld name="5_Titolo e contenuto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5" name="Google Shape;25;p29"/>
          <p:cNvSpPr txBox="1"/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>
  <p:cSld name="Titolo e contenuto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 txBox="1"/>
          <p:nvPr>
            <p:ph type="title"/>
          </p:nvPr>
        </p:nvSpPr>
        <p:spPr>
          <a:xfrm>
            <a:off x="838200" y="12633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0"/>
          <p:cNvSpPr txBox="1"/>
          <p:nvPr>
            <p:ph idx="1" type="body"/>
          </p:nvPr>
        </p:nvSpPr>
        <p:spPr>
          <a:xfrm>
            <a:off x="838200" y="2068679"/>
            <a:ext cx="10515600" cy="4108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Char char="▪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Noto Sans Symbols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30"/>
          <p:cNvSpPr txBox="1"/>
          <p:nvPr>
            <p:ph idx="2" type="body"/>
          </p:nvPr>
        </p:nvSpPr>
        <p:spPr>
          <a:xfrm>
            <a:off x="838199" y="776219"/>
            <a:ext cx="6348048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id="33" name="Google Shape;3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318"/>
            <a:ext cx="12192001" cy="1291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Diapositiva titolo">
  <p:cSld name="4_Diapositiva titolo">
    <p:bg>
      <p:bgPr>
        <a:solidFill>
          <a:srgbClr val="64BDA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2"/>
          <p:cNvSpPr txBox="1"/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9" name="Google Shape;39;p32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A9D6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0999" y="318"/>
            <a:ext cx="11811001" cy="125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contenuto">
  <p:cSld name="1_Titolo e contenuto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80204" y="200163"/>
            <a:ext cx="7772400" cy="82330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31"/>
          <p:cNvSpPr txBox="1"/>
          <p:nvPr>
            <p:ph type="title"/>
          </p:nvPr>
        </p:nvSpPr>
        <p:spPr>
          <a:xfrm>
            <a:off x="5397843" y="1482820"/>
            <a:ext cx="5832390" cy="1634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7" name="Google Shape;47;p31"/>
          <p:cNvSpPr/>
          <p:nvPr>
            <p:ph idx="2" type="pic"/>
          </p:nvPr>
        </p:nvSpPr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31"/>
          <p:cNvSpPr/>
          <p:nvPr/>
        </p:nvSpPr>
        <p:spPr>
          <a:xfrm>
            <a:off x="0" y="0"/>
            <a:ext cx="380999" cy="6858000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31"/>
          <p:cNvSpPr txBox="1"/>
          <p:nvPr>
            <p:ph idx="1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31"/>
          <p:cNvSpPr txBox="1"/>
          <p:nvPr>
            <p:ph idx="3" type="body"/>
          </p:nvPr>
        </p:nvSpPr>
        <p:spPr>
          <a:xfrm>
            <a:off x="5397842" y="3212482"/>
            <a:ext cx="5832389" cy="284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olo e contenuto">
  <p:cSld name="3_Titolo e contenuto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/>
          <p:nvPr>
            <p:ph idx="2" type="pic"/>
          </p:nvPr>
        </p:nvSpPr>
        <p:spPr>
          <a:xfrm>
            <a:off x="0" y="243840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6" name="Google Shape;56;p33"/>
          <p:cNvSpPr txBox="1"/>
          <p:nvPr>
            <p:ph type="ctrTitle"/>
          </p:nvPr>
        </p:nvSpPr>
        <p:spPr>
          <a:xfrm>
            <a:off x="1524000" y="2273642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Diapositiva titolo">
  <p:cSld name="5_Diapositiva titolo">
    <p:bg>
      <p:bgPr>
        <a:solidFill>
          <a:schemeClr val="lt1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129145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35"/>
          <p:cNvSpPr txBox="1"/>
          <p:nvPr>
            <p:ph type="ctrTitle"/>
          </p:nvPr>
        </p:nvSpPr>
        <p:spPr>
          <a:xfrm>
            <a:off x="838198" y="1372100"/>
            <a:ext cx="10392034" cy="170047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  <a:defRPr sz="6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5707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070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3" name="Google Shape;63;p35"/>
          <p:cNvSpPr txBox="1"/>
          <p:nvPr>
            <p:ph idx="1" type="body"/>
          </p:nvPr>
        </p:nvSpPr>
        <p:spPr>
          <a:xfrm>
            <a:off x="838198" y="825258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35"/>
          <p:cNvSpPr txBox="1"/>
          <p:nvPr>
            <p:ph idx="2" type="body"/>
          </p:nvPr>
        </p:nvSpPr>
        <p:spPr>
          <a:xfrm>
            <a:off x="838198" y="3171219"/>
            <a:ext cx="7315201" cy="28723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35"/>
          <p:cNvSpPr txBox="1"/>
          <p:nvPr>
            <p:ph idx="3" type="body"/>
          </p:nvPr>
        </p:nvSpPr>
        <p:spPr>
          <a:xfrm>
            <a:off x="8803806" y="3500999"/>
            <a:ext cx="2356788" cy="97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35"/>
          <p:cNvSpPr txBox="1"/>
          <p:nvPr>
            <p:ph idx="4" type="body"/>
          </p:nvPr>
        </p:nvSpPr>
        <p:spPr>
          <a:xfrm>
            <a:off x="8800179" y="4469331"/>
            <a:ext cx="2356788" cy="1379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b="0"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olo e contenuto">
  <p:cSld name="4_Titolo e contenuto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318"/>
            <a:ext cx="12192001" cy="129145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37"/>
          <p:cNvSpPr/>
          <p:nvPr/>
        </p:nvSpPr>
        <p:spPr>
          <a:xfrm>
            <a:off x="1" y="5858084"/>
            <a:ext cx="12192000" cy="999915"/>
          </a:xfrm>
          <a:prstGeom prst="rect">
            <a:avLst/>
          </a:prstGeom>
          <a:solidFill>
            <a:srgbClr val="64BD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37"/>
          <p:cNvSpPr txBox="1"/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4" name="Google Shape;74;p37"/>
          <p:cNvSpPr/>
          <p:nvPr>
            <p:ph idx="2" type="pic"/>
          </p:nvPr>
        </p:nvSpPr>
        <p:spPr>
          <a:xfrm>
            <a:off x="0" y="3278188"/>
            <a:ext cx="52514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5" name="Google Shape;75;p37"/>
          <p:cNvSpPr/>
          <p:nvPr>
            <p:ph idx="3" type="pic"/>
          </p:nvPr>
        </p:nvSpPr>
        <p:spPr>
          <a:xfrm>
            <a:off x="5251450" y="3277979"/>
            <a:ext cx="6940550" cy="2579687"/>
          </a:xfrm>
          <a:prstGeom prst="rect">
            <a:avLst/>
          </a:prstGeom>
          <a:solidFill>
            <a:srgbClr val="D5DBE5"/>
          </a:solidFill>
          <a:ln>
            <a:noFill/>
          </a:ln>
        </p:spPr>
      </p:sp>
      <p:sp>
        <p:nvSpPr>
          <p:cNvPr id="76" name="Google Shape;76;p37"/>
          <p:cNvSpPr txBox="1"/>
          <p:nvPr>
            <p:ph idx="1" type="body"/>
          </p:nvPr>
        </p:nvSpPr>
        <p:spPr>
          <a:xfrm>
            <a:off x="838200" y="1849438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7"/>
          <p:cNvSpPr txBox="1"/>
          <p:nvPr>
            <p:ph idx="4" type="body"/>
          </p:nvPr>
        </p:nvSpPr>
        <p:spPr>
          <a:xfrm>
            <a:off x="5251450" y="1859160"/>
            <a:ext cx="4413250" cy="1111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olo e contenuto">
  <p:cSld name="2_Titolo e contenu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318"/>
            <a:ext cx="12192001" cy="129145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3" name="Google Shape;83;p38"/>
          <p:cNvSpPr/>
          <p:nvPr/>
        </p:nvSpPr>
        <p:spPr>
          <a:xfrm>
            <a:off x="7101663" y="2732353"/>
            <a:ext cx="6784623" cy="6388628"/>
          </a:xfrm>
          <a:prstGeom prst="ellipse">
            <a:avLst/>
          </a:prstGeom>
          <a:solidFill>
            <a:srgbClr val="64BD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8"/>
          <p:cNvSpPr txBox="1"/>
          <p:nvPr>
            <p:ph type="title"/>
          </p:nvPr>
        </p:nvSpPr>
        <p:spPr>
          <a:xfrm>
            <a:off x="838198" y="1420694"/>
            <a:ext cx="10392035" cy="10510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800"/>
              <a:buFont typeface="Proxima Nova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8"/>
          <p:cNvSpPr txBox="1"/>
          <p:nvPr>
            <p:ph idx="1" type="body"/>
          </p:nvPr>
        </p:nvSpPr>
        <p:spPr>
          <a:xfrm>
            <a:off x="838198" y="853506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38"/>
          <p:cNvSpPr txBox="1"/>
          <p:nvPr>
            <p:ph idx="2" type="body"/>
          </p:nvPr>
        </p:nvSpPr>
        <p:spPr>
          <a:xfrm>
            <a:off x="838198" y="2575152"/>
            <a:ext cx="5895050" cy="3468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38"/>
          <p:cNvSpPr txBox="1"/>
          <p:nvPr>
            <p:ph idx="3" type="body"/>
          </p:nvPr>
        </p:nvSpPr>
        <p:spPr>
          <a:xfrm>
            <a:off x="7682668" y="4522406"/>
            <a:ext cx="4227286" cy="1111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  <a:defRPr b="1" i="0" sz="4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2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Relationship Id="rId4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0.png"/><Relationship Id="rId10" Type="http://schemas.openxmlformats.org/officeDocument/2006/relationships/image" Target="../media/image26.jpg"/><Relationship Id="rId13" Type="http://schemas.openxmlformats.org/officeDocument/2006/relationships/image" Target="../media/image28.png"/><Relationship Id="rId12" Type="http://schemas.openxmlformats.org/officeDocument/2006/relationships/image" Target="../media/image32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Relationship Id="rId4" Type="http://schemas.openxmlformats.org/officeDocument/2006/relationships/image" Target="../media/image17.png"/><Relationship Id="rId9" Type="http://schemas.openxmlformats.org/officeDocument/2006/relationships/image" Target="../media/image23.png"/><Relationship Id="rId15" Type="http://schemas.openxmlformats.org/officeDocument/2006/relationships/image" Target="../media/image29.png"/><Relationship Id="rId14" Type="http://schemas.openxmlformats.org/officeDocument/2006/relationships/image" Target="../media/image34.jpg"/><Relationship Id="rId17" Type="http://schemas.openxmlformats.org/officeDocument/2006/relationships/image" Target="../media/image31.png"/><Relationship Id="rId16" Type="http://schemas.openxmlformats.org/officeDocument/2006/relationships/image" Target="../media/image33.jpg"/><Relationship Id="rId5" Type="http://schemas.openxmlformats.org/officeDocument/2006/relationships/image" Target="../media/image19.png"/><Relationship Id="rId6" Type="http://schemas.openxmlformats.org/officeDocument/2006/relationships/image" Target="../media/image21.png"/><Relationship Id="rId7" Type="http://schemas.openxmlformats.org/officeDocument/2006/relationships/image" Target="../media/image20.png"/><Relationship Id="rId8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/>
        </p:nvSpPr>
        <p:spPr>
          <a:xfrm>
            <a:off x="564292" y="1305382"/>
            <a:ext cx="8839199" cy="2123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None/>
            </a:pPr>
            <a:r>
              <a:rPr b="1" i="0" lang="it-IT" sz="6600" u="none" cap="none" strike="noStrike">
                <a:solidFill>
                  <a:schemeClr val="lt1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Jede Arbeit verdient eine faire Rente.</a:t>
            </a:r>
            <a:endParaRPr b="1" i="0" sz="6600" u="none" cap="none" strike="noStrike">
              <a:solidFill>
                <a:schemeClr val="lt1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03" name="Google Shape;103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"/>
          <p:cNvSpPr txBox="1"/>
          <p:nvPr>
            <p:ph type="ctrTitle"/>
          </p:nvPr>
        </p:nvSpPr>
        <p:spPr>
          <a:xfrm>
            <a:off x="1175742" y="1241379"/>
            <a:ext cx="9692131" cy="5209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 sz="360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Von einem stabilen BVG profitieren alle</a:t>
            </a:r>
            <a:endParaRPr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75" name="Google Shape;17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76" name="Google Shape;17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77" name="Google Shape;177;p12"/>
          <p:cNvSpPr txBox="1"/>
          <p:nvPr>
            <p:ph idx="3" type="body"/>
          </p:nvPr>
        </p:nvSpPr>
        <p:spPr>
          <a:xfrm>
            <a:off x="9397292" y="4430555"/>
            <a:ext cx="1547279" cy="12887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b="1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Versicherte und Arbeitgeber </a:t>
            </a:r>
            <a:r>
              <a:rPr lang="it-IT" sz="1400" u="none" cap="none" strike="noStrike">
                <a:solidFill>
                  <a:srgbClr val="000000"/>
                </a:solidFill>
              </a:rPr>
              <a:t>wollen stabiles BVG / 3-Säulen-System</a:t>
            </a:r>
            <a:endParaRPr sz="1400"/>
          </a:p>
        </p:txBody>
      </p:sp>
      <p:pic>
        <p:nvPicPr>
          <p:cNvPr descr="Immagine che contiene aria aperta, nuvola, strada, cielo&#10;&#10;Descrizione generata automaticamente" id="178" name="Google Shape;17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82480" y="2049307"/>
            <a:ext cx="1385393" cy="22918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2"/>
          <p:cNvSpPr txBox="1"/>
          <p:nvPr/>
        </p:nvSpPr>
        <p:spPr>
          <a:xfrm>
            <a:off x="7721659" y="4377431"/>
            <a:ext cx="1526055" cy="12887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Pensionierte</a:t>
            </a: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verlieren mit der Reform nichts. Profitieren aber von einem stabilen System.</a:t>
            </a:r>
            <a:endParaRPr b="0" i="0" sz="11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0" name="Google Shape;180;p12"/>
          <p:cNvSpPr txBox="1"/>
          <p:nvPr/>
        </p:nvSpPr>
        <p:spPr>
          <a:xfrm>
            <a:off x="6120448" y="4379031"/>
            <a:ext cx="1526054" cy="1650131"/>
          </a:xfrm>
          <a:prstGeom prst="rect">
            <a:avLst/>
          </a:prstGeom>
          <a:noFill/>
          <a:ln>
            <a:noFill/>
          </a:ln>
        </p:spPr>
        <p:txBody>
          <a:bodyPr anchorCtr="0" anchor="t" bIns="36000" lIns="36000" spcFirstLastPara="1" rIns="36000" wrap="square" tIns="36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Ältere Arbeitnehmende </a:t>
            </a: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bekommen Rentenzuschüsse </a:t>
            </a:r>
            <a:b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und werden auf dem Arbeitsmarkt gestärkt.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1175742" y="4382180"/>
            <a:ext cx="1526053" cy="12887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Jungen </a:t>
            </a: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wird ihre Altersvorsorge gesichert.</a:t>
            </a:r>
            <a:endParaRPr b="0" i="0" sz="11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2" name="Google Shape;182;p12"/>
          <p:cNvSpPr txBox="1"/>
          <p:nvPr/>
        </p:nvSpPr>
        <p:spPr>
          <a:xfrm>
            <a:off x="2822751" y="4382180"/>
            <a:ext cx="1666380" cy="12887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Teilzeitangestellte (insb. viele Frauen) </a:t>
            </a: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werden besser versichert.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12"/>
          <p:cNvSpPr txBox="1"/>
          <p:nvPr/>
        </p:nvSpPr>
        <p:spPr>
          <a:xfrm>
            <a:off x="4484578" y="4382180"/>
            <a:ext cx="1547279" cy="12887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Voll im Berufsleben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it-IT" sz="1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Die BVG-Reform schafft mehr Generationengerechtigkeit.</a:t>
            </a:r>
            <a:endParaRPr b="0" i="0" sz="14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descr="A person standing next to a table&#10;&#10;Description automatically generated" id="184" name="Google Shape;184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8404" y="2049307"/>
            <a:ext cx="211171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holding a baby and a baby sitting on a high chair&#10;&#10;Description automatically generated" id="185" name="Google Shape;18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68753" y="2049308"/>
            <a:ext cx="1419993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f a person in a blue suit&#10;&#10;Description automatically generated" id="186" name="Google Shape;186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22490" y="2049307"/>
            <a:ext cx="2053122" cy="23170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holding a cake and shopping bag&#10;&#10;Description automatically generated" id="187" name="Google Shape;187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89586" y="2049307"/>
            <a:ext cx="2125337" cy="22918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sitting on a couch reading a newspaper&#10;&#10;Description automatically generated" id="188" name="Google Shape;188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561314" y="2049307"/>
            <a:ext cx="1921166" cy="229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"/>
          <p:cNvSpPr txBox="1"/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3. </a:t>
            </a:r>
            <a:r>
              <a:rPr lang="it-IT" sz="6000">
                <a:solidFill>
                  <a:schemeClr val="lt1"/>
                </a:solidFill>
              </a:rPr>
              <a:t>Zahlen und Fakten für die Reform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94" name="Google Shape;19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95" name="Google Shape;19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4"/>
          <p:cNvSpPr txBox="1"/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Zahlen und Fakten für die Reform</a:t>
            </a:r>
            <a:endParaRPr/>
          </a:p>
        </p:txBody>
      </p:sp>
      <p:sp>
        <p:nvSpPr>
          <p:cNvPr id="201" name="Google Shape;201;p24"/>
          <p:cNvSpPr txBox="1"/>
          <p:nvPr>
            <p:ph idx="11" type="ftr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02" name="Google Shape;202;p24"/>
          <p:cNvSpPr txBox="1"/>
          <p:nvPr>
            <p:ph idx="12" type="sldNum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03" name="Google Shape;203;p24"/>
          <p:cNvSpPr txBox="1"/>
          <p:nvPr>
            <p:ph idx="1" type="body"/>
          </p:nvPr>
        </p:nvSpPr>
        <p:spPr>
          <a:xfrm>
            <a:off x="879475" y="2266100"/>
            <a:ext cx="10173900" cy="424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Char char="-"/>
            </a:pPr>
            <a:r>
              <a:rPr lang="it-IT">
                <a:highlight>
                  <a:schemeClr val="lt1"/>
                </a:highlight>
              </a:rPr>
              <a:t>Mit der Reform werden </a:t>
            </a:r>
            <a:r>
              <a:rPr b="1" lang="it-IT">
                <a:highlight>
                  <a:schemeClr val="lt1"/>
                </a:highlight>
              </a:rPr>
              <a:t>100’000 Einkommen (resp. 70’000 Personen) neu</a:t>
            </a:r>
            <a:r>
              <a:rPr b="1" lang="it-IT"/>
              <a:t> versichert</a:t>
            </a:r>
            <a:r>
              <a:rPr lang="it-IT"/>
              <a:t>. Diese erhalten eine höheren Rente und sind bei Invalidität und Tod endlich versichert.</a:t>
            </a:r>
            <a:br>
              <a:rPr lang="it-IT"/>
            </a:br>
            <a:endParaRPr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it-IT"/>
              <a:t>Rund 85% der Versicherten sind nicht von der Senkung des Mindestumwandlungssatzes betroffen</a:t>
            </a:r>
            <a:r>
              <a:rPr lang="it-IT"/>
              <a:t>. </a:t>
            </a:r>
            <a:endParaRPr/>
          </a:p>
          <a:p>
            <a:pPr indent="0" lvl="0" marL="76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b="1" lang="it-IT"/>
              <a:t>Arbeitnehmerbeiträge </a:t>
            </a:r>
            <a:r>
              <a:rPr lang="it-IT"/>
              <a:t>ins BVG werden durch Arbeitgeberbeiträge und Rendite </a:t>
            </a:r>
            <a:r>
              <a:rPr b="1" lang="it-IT"/>
              <a:t>bis zur Pension mindestens verdreifacht</a:t>
            </a:r>
            <a:r>
              <a:rPr lang="it-IT"/>
              <a:t>. Eine gute zweite Säule ist der beste </a:t>
            </a:r>
            <a:r>
              <a:rPr b="1" lang="it-IT"/>
              <a:t>Schutz vor Altersarmut</a:t>
            </a:r>
            <a:r>
              <a:rPr lang="it-IT"/>
              <a:t>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/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Eine aktuelle Studie gibt uns recht!</a:t>
            </a:r>
            <a:endParaRPr/>
          </a:p>
        </p:txBody>
      </p:sp>
      <p:sp>
        <p:nvSpPr>
          <p:cNvPr id="209" name="Google Shape;209;p25"/>
          <p:cNvSpPr txBox="1"/>
          <p:nvPr>
            <p:ph idx="11" type="ftr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10" name="Google Shape;210;p25"/>
          <p:cNvSpPr txBox="1"/>
          <p:nvPr>
            <p:ph idx="12" type="sldNum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11" name="Google Shape;211;p25"/>
          <p:cNvSpPr txBox="1"/>
          <p:nvPr>
            <p:ph idx="1" type="body"/>
          </p:nvPr>
        </p:nvSpPr>
        <p:spPr>
          <a:xfrm>
            <a:off x="879474" y="2193800"/>
            <a:ext cx="10918076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b="1" lang="it-IT"/>
              <a:t>Durch die Reform erhalten rund 359'000 Personen - davon 275’000 Frauen - eine höhere Rente</a:t>
            </a:r>
            <a:r>
              <a:rPr lang="it-IT"/>
              <a:t>. Mehr als doppelt so viele wie eine tiefe Rente erhalten.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br>
              <a:rPr lang="it-IT"/>
            </a:br>
            <a:r>
              <a:rPr i="1" lang="it-IT"/>
              <a:t>Quelle: Studie BSS im Auftrag Alliance F</a:t>
            </a:r>
            <a:endParaRPr i="1">
              <a:highlight>
                <a:srgbClr val="FFFF00"/>
              </a:highlight>
            </a:endParaRPr>
          </a:p>
        </p:txBody>
      </p:sp>
      <p:pic>
        <p:nvPicPr>
          <p:cNvPr id="212" name="Google Shape;21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5391" y="3443132"/>
            <a:ext cx="4235283" cy="2671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"/>
          <p:cNvSpPr txBox="1"/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4. Das Schweizer 3-Säulen-Modell hat sich bewährt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18" name="Google Shape;21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"/>
          <p:cNvSpPr txBox="1"/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/>
              <a:t>Das Schweizer Erfolgsmodell</a:t>
            </a:r>
            <a:endParaRPr/>
          </a:p>
        </p:txBody>
      </p:sp>
      <p:pic>
        <p:nvPicPr>
          <p:cNvPr descr="Immagine che contiene persona, Viso umano, vestiti, occhiali&#10;&#10;Descrizione generata automaticamente" id="224" name="Google Shape;224;p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5"/>
          <p:cNvSpPr txBox="1"/>
          <p:nvPr>
            <p:ph idx="4294967295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3-Säulen-Modell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26" name="Google Shape;226;p5"/>
          <p:cNvSpPr txBox="1"/>
          <p:nvPr>
            <p:ph idx="3" type="body"/>
          </p:nvPr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b="1" lang="it-IT">
                <a:latin typeface="Proxima Nova"/>
                <a:ea typeface="Proxima Nova"/>
                <a:cs typeface="Proxima Nova"/>
                <a:sym typeface="Proxima Nova"/>
              </a:rPr>
              <a:t>1. Säule AHV</a:t>
            </a:r>
            <a:r>
              <a:rPr lang="it-IT"/>
              <a:t>: Umlageverfahren – Renten werden durch Lohnbeiträge von Arbeitnehmern und Arbeitgebern bezahlt.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b="1" lang="it-IT">
                <a:latin typeface="Proxima Nova"/>
                <a:ea typeface="Proxima Nova"/>
                <a:cs typeface="Proxima Nova"/>
                <a:sym typeface="Proxima Nova"/>
              </a:rPr>
              <a:t>2. Säule BVG: </a:t>
            </a:r>
            <a:r>
              <a:rPr lang="it-IT"/>
              <a:t>Das individuelle Vorsorgekonto für Arbeitnehmerinnen und Arbeitnehmer. Finanziert mit Beiträgen von Arbeitnehmer und Arbeitgeber.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000"/>
              <a:buNone/>
            </a:pPr>
            <a:r>
              <a:rPr b="1" lang="it-IT">
                <a:latin typeface="Proxima Nova"/>
                <a:ea typeface="Proxima Nova"/>
                <a:cs typeface="Proxima Nova"/>
                <a:sym typeface="Proxima Nova"/>
              </a:rPr>
              <a:t>3. Säule 3a: </a:t>
            </a:r>
            <a:r>
              <a:rPr lang="it-IT"/>
              <a:t>Privates Sparen, jedes Jahr bis zu einem fixen Beitrag steuerfrei einzahlbar.</a:t>
            </a:r>
            <a:endParaRPr/>
          </a:p>
        </p:txBody>
      </p:sp>
      <p:sp>
        <p:nvSpPr>
          <p:cNvPr id="227" name="Google Shape;227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28" name="Google Shape;228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6"/>
          <p:cNvSpPr/>
          <p:nvPr/>
        </p:nvSpPr>
        <p:spPr>
          <a:xfrm>
            <a:off x="7707086" y="2133600"/>
            <a:ext cx="3643085" cy="3904342"/>
          </a:xfrm>
          <a:prstGeom prst="roundRect">
            <a:avLst>
              <a:gd fmla="val 16667" name="adj"/>
            </a:avLst>
          </a:prstGeom>
          <a:solidFill>
            <a:srgbClr val="A9D6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6"/>
          <p:cNvSpPr txBox="1"/>
          <p:nvPr>
            <p:ph type="title"/>
          </p:nvPr>
        </p:nvSpPr>
        <p:spPr>
          <a:xfrm>
            <a:off x="7881258" y="2648616"/>
            <a:ext cx="3352800" cy="13148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/>
              <a:t>Das Schweizer </a:t>
            </a:r>
            <a:br>
              <a:rPr lang="it-IT" sz="2800"/>
            </a:br>
            <a:r>
              <a:rPr lang="it-IT" sz="2800"/>
              <a:t>3-Säulen-Modell </a:t>
            </a:r>
            <a:br>
              <a:rPr lang="it-IT" sz="2800"/>
            </a:br>
            <a:r>
              <a:rPr lang="it-IT" sz="2800"/>
              <a:t>hat sich bewährt</a:t>
            </a:r>
            <a:endParaRPr sz="2800"/>
          </a:p>
        </p:txBody>
      </p:sp>
      <p:sp>
        <p:nvSpPr>
          <p:cNvPr id="235" name="Google Shape;235;p6"/>
          <p:cNvSpPr txBox="1"/>
          <p:nvPr>
            <p:ph idx="4294967295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3-Säulen-Modell</a:t>
            </a:r>
            <a:endParaRPr/>
          </a:p>
        </p:txBody>
      </p:sp>
      <p:pic>
        <p:nvPicPr>
          <p:cNvPr descr="Immagine che contiene testo, schermata, Carattere, design&#10;&#10;Descrizione generata automaticamente" id="236" name="Google Shape;23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7742" y="1074964"/>
            <a:ext cx="6959600" cy="5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6"/>
          <p:cNvSpPr txBox="1"/>
          <p:nvPr/>
        </p:nvSpPr>
        <p:spPr>
          <a:xfrm>
            <a:off x="7881258" y="4129980"/>
            <a:ext cx="313508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it-IT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Stabile Altersvorsorge: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it-IT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Das Ausland beneidet uns darum.</a:t>
            </a:r>
            <a:endParaRPr b="0" i="0" sz="1800" u="none" cap="none" strike="noStrik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8" name="Google Shape;238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39" name="Google Shape;239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8"/>
          <p:cNvSpPr txBox="1"/>
          <p:nvPr>
            <p:ph type="ctrTitle"/>
          </p:nvPr>
        </p:nvSpPr>
        <p:spPr>
          <a:xfrm>
            <a:off x="838199" y="1407735"/>
            <a:ext cx="10392034" cy="14604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roxima Nova"/>
              <a:buNone/>
            </a:pPr>
            <a:r>
              <a:rPr lang="it-IT" sz="4400"/>
              <a:t>Warum wir über diesen guten Kompromiss abstimmen</a:t>
            </a:r>
            <a:endParaRPr sz="4400"/>
          </a:p>
        </p:txBody>
      </p:sp>
      <p:sp>
        <p:nvSpPr>
          <p:cNvPr id="245" name="Google Shape;245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46" name="Google Shape;246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47" name="Google Shape;247;p18"/>
          <p:cNvSpPr txBox="1"/>
          <p:nvPr>
            <p:ph idx="1" type="body"/>
          </p:nvPr>
        </p:nvSpPr>
        <p:spPr>
          <a:xfrm>
            <a:off x="838199" y="927604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Volksabstimmung am 22. September 2024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pic>
        <p:nvPicPr>
          <p:cNvPr id="248" name="Google Shape;24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9344" y="3075735"/>
            <a:ext cx="2204164" cy="285466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8"/>
          <p:cNvSpPr txBox="1"/>
          <p:nvPr/>
        </p:nvSpPr>
        <p:spPr>
          <a:xfrm>
            <a:off x="3334129" y="3088361"/>
            <a:ext cx="8019671" cy="2845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b="1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Referendum der Gewerkschaften ist zustande gekommen. </a:t>
            </a:r>
            <a:endParaRPr b="1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b="0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Sie verhindern eine faire Lösung für Teilzeitbeschäftigte und Frauen.</a:t>
            </a:r>
            <a:endParaRPr b="0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b="0" i="0" lang="it-IT" sz="20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Sie wollen die berufliche Vorsorge schwächen.</a:t>
            </a:r>
            <a:endParaRPr b="0" i="0" sz="1400" u="none" cap="none" strike="noStrik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b="0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Sie gefährden bewusst das Drei-Säulen-System der Schweiz.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 txBox="1"/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roxima Nova"/>
              <a:buNone/>
            </a:pPr>
            <a:r>
              <a:rPr lang="it-IT">
                <a:solidFill>
                  <a:schemeClr val="dk1"/>
                </a:solidFill>
              </a:rPr>
              <a:t>5</a:t>
            </a:r>
            <a:r>
              <a:rPr lang="it-IT" sz="4000">
                <a:solidFill>
                  <a:schemeClr val="dk1"/>
                </a:solidFill>
              </a:rPr>
              <a:t>. Falsche Propaganda der Gegner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5" name="Google Shape;255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56" name="Google Shape;256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descr="Bild" id="257" name="Google Shape;25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2604" y="2846817"/>
            <a:ext cx="4297344" cy="2592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64278" y="2846817"/>
            <a:ext cx="5568693" cy="210190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9"/>
          <p:cNvSpPr txBox="1"/>
          <p:nvPr/>
        </p:nvSpPr>
        <p:spPr>
          <a:xfrm>
            <a:off x="932603" y="2182016"/>
            <a:ext cx="10943877" cy="6001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it-IT" sz="2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Tages-Anzeiger:			    NZZ:</a:t>
            </a:r>
            <a:endParaRPr b="0" i="0" sz="2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6"/>
          <p:cNvSpPr txBox="1"/>
          <p:nvPr>
            <p:ph type="title"/>
          </p:nvPr>
        </p:nvSpPr>
        <p:spPr>
          <a:xfrm>
            <a:off x="879474" y="1165150"/>
            <a:ext cx="104712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>
                <a:highlight>
                  <a:schemeClr val="lt1"/>
                </a:highlight>
              </a:rPr>
              <a:t>Die Fakten sprechen für ein JA: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265" name="Google Shape;265;p26"/>
          <p:cNvSpPr txBox="1"/>
          <p:nvPr>
            <p:ph idx="11" type="ftr"/>
          </p:nvPr>
        </p:nvSpPr>
        <p:spPr>
          <a:xfrm>
            <a:off x="5384800" y="8475133"/>
            <a:ext cx="54864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66" name="Google Shape;266;p26"/>
          <p:cNvSpPr txBox="1"/>
          <p:nvPr>
            <p:ph idx="12" type="sldNum"/>
          </p:nvPr>
        </p:nvSpPr>
        <p:spPr>
          <a:xfrm>
            <a:off x="11480800" y="8475133"/>
            <a:ext cx="36576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67" name="Google Shape;267;p26"/>
          <p:cNvSpPr txBox="1"/>
          <p:nvPr>
            <p:ph idx="1" type="body"/>
          </p:nvPr>
        </p:nvSpPr>
        <p:spPr>
          <a:xfrm>
            <a:off x="975360" y="2266099"/>
            <a:ext cx="10207589" cy="42295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None/>
            </a:pPr>
            <a:r>
              <a:rPr lang="it-IT">
                <a:highlight>
                  <a:schemeClr val="lt1"/>
                </a:highlight>
              </a:rPr>
              <a:t>Die BVG-Reform schafft:</a:t>
            </a:r>
            <a:endParaRPr>
              <a:highlight>
                <a:schemeClr val="lt1"/>
              </a:highlight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b="1" lang="it-IT">
                <a:highlight>
                  <a:schemeClr val="lt1"/>
                </a:highlight>
              </a:rPr>
              <a:t>mehr Rente</a:t>
            </a:r>
            <a:r>
              <a:rPr lang="it-IT">
                <a:highlight>
                  <a:schemeClr val="lt1"/>
                </a:highlight>
              </a:rPr>
              <a:t> (für Teilzeit-/ Mehrfachbeschäftigte, tiefe Löhne und insb. viele Frauen)</a:t>
            </a:r>
            <a:endParaRPr>
              <a:highlight>
                <a:schemeClr val="lt1"/>
              </a:highlight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b="1" lang="it-IT">
                <a:highlight>
                  <a:schemeClr val="lt1"/>
                </a:highlight>
              </a:rPr>
              <a:t>mehr Gerechtigkeit </a:t>
            </a:r>
            <a:r>
              <a:rPr lang="it-IT">
                <a:highlight>
                  <a:schemeClr val="lt1"/>
                </a:highlight>
              </a:rPr>
              <a:t>(durch weniger systemfremde Umverteilung im BVG)</a:t>
            </a:r>
            <a:endParaRPr>
              <a:highlight>
                <a:schemeClr val="lt1"/>
              </a:highlight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2300"/>
              </a:spcBef>
              <a:spcAft>
                <a:spcPts val="0"/>
              </a:spcAft>
              <a:buSzPts val="2400"/>
              <a:buFont typeface="Proxima Nova"/>
              <a:buChar char="-"/>
            </a:pPr>
            <a:r>
              <a:rPr b="1" lang="it-IT">
                <a:highlight>
                  <a:schemeClr val="lt1"/>
                </a:highlight>
              </a:rPr>
              <a:t>mehr Sicherheit</a:t>
            </a:r>
            <a:r>
              <a:rPr lang="it-IT">
                <a:highlight>
                  <a:schemeClr val="lt1"/>
                </a:highlight>
              </a:rPr>
              <a:t> (durch die Sicherung des 3-Säulen-Systems).</a:t>
            </a:r>
            <a:endParaRPr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09" name="Google Shape;109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10" name="Google Shape;110;p2"/>
          <p:cNvSpPr txBox="1"/>
          <p:nvPr>
            <p:ph type="ctrTitle"/>
          </p:nvPr>
        </p:nvSpPr>
        <p:spPr>
          <a:xfrm>
            <a:off x="5040292" y="2032000"/>
            <a:ext cx="5958633" cy="1708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roxima Nova"/>
              <a:buNone/>
            </a:pPr>
            <a:r>
              <a:rPr lang="it-IT" sz="3600">
                <a:solidFill>
                  <a:schemeClr val="dk1"/>
                </a:solidFill>
              </a:rPr>
              <a:t>Aktuelles BVG </a:t>
            </a:r>
            <a:br>
              <a:rPr lang="it-IT" sz="3600">
                <a:solidFill>
                  <a:schemeClr val="dk1"/>
                </a:solidFill>
              </a:rPr>
            </a:br>
            <a:r>
              <a:rPr lang="it-IT" sz="3600">
                <a:solidFill>
                  <a:schemeClr val="dk1"/>
                </a:solidFill>
              </a:rPr>
              <a:t>gemäss Standard 2004</a:t>
            </a:r>
            <a:br>
              <a:rPr lang="it-IT" sz="3600">
                <a:solidFill>
                  <a:schemeClr val="dk1"/>
                </a:solidFill>
              </a:rPr>
            </a:br>
            <a:r>
              <a:rPr b="0" lang="it-IT" sz="36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(1. Revision BVG)</a:t>
            </a:r>
            <a:endParaRPr/>
          </a:p>
        </p:txBody>
      </p:sp>
      <p:pic>
        <p:nvPicPr>
          <p:cNvPr descr="Nokia 6630 Specs, review, opinions, comparisons" id="111" name="Google Shape;11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7741" y="1569971"/>
            <a:ext cx="1996918" cy="3423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/>
          <p:nvPr>
            <p:ph idx="4294967295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Darum braucht es diese BVG-Reform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73" name="Google Shape;273;p14"/>
          <p:cNvSpPr txBox="1"/>
          <p:nvPr>
            <p:ph idx="3" type="body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u="none" cap="none" strike="noStrike">
                <a:solidFill>
                  <a:srgbClr val="000000"/>
                </a:solidFill>
              </a:rPr>
              <a:t>Die </a:t>
            </a:r>
            <a:r>
              <a:rPr b="1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Lebenserwartung ist gestiegen</a:t>
            </a:r>
            <a:r>
              <a:rPr lang="it-IT" u="none" cap="none" strike="noStrike">
                <a:solidFill>
                  <a:srgbClr val="000000"/>
                </a:solidFill>
              </a:rPr>
              <a:t>, dazu kommen tiefere Zinsen und Anlagerenditen.</a:t>
            </a:r>
            <a:br>
              <a:rPr lang="it-IT" u="none" cap="none" strike="noStrike">
                <a:solidFill>
                  <a:srgbClr val="000000"/>
                </a:solidFill>
              </a:rPr>
            </a:br>
            <a:endParaRPr u="none" cap="none" strike="noStrike">
              <a:solidFill>
                <a:srgbClr val="000000"/>
              </a:solidFill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lang="it-IT">
                <a:solidFill>
                  <a:srgbClr val="000000"/>
                </a:solidFill>
              </a:rPr>
              <a:t>Leitende Gedanken sind mehr Gerechtigkeit (Reduktion Umverteilung) und Verbesserungen (für Teilzeitbeschäftigte, Frauen, ältere Arbeitnehmende).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Noto Sans Symbols"/>
              <a:buNone/>
            </a:pPr>
            <a:r>
              <a:t/>
            </a:r>
            <a:endParaRPr b="0" i="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u="none" cap="none" strike="noStrike">
                <a:solidFill>
                  <a:srgbClr val="000000"/>
                </a:solidFill>
              </a:rPr>
              <a:t>Auswirkungen für Übergangsgeneration werden </a:t>
            </a:r>
            <a:r>
              <a:rPr b="1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grosszügig abgefedert</a:t>
            </a:r>
            <a:r>
              <a:rPr b="0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/>
          </a:p>
          <a:p>
            <a:pPr indent="-190500" lvl="0" marL="495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r>
              <a:t/>
            </a:r>
            <a:endParaRPr b="1" i="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Die Renten</a:t>
            </a:r>
            <a:r>
              <a:rPr b="1" lang="it-IT"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b="1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werden gesichert. </a:t>
            </a:r>
            <a:br>
              <a:rPr b="1" i="0" lang="it-IT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it-IT" u="none" cap="none" strike="noStrike">
                <a:solidFill>
                  <a:srgbClr val="000000"/>
                </a:solidFill>
              </a:rPr>
              <a:t>Für jung &amp; </a:t>
            </a:r>
            <a:r>
              <a:rPr lang="it-IT"/>
              <a:t>alt. Für tiefere Einkommen. Für den Mittelstand.</a:t>
            </a:r>
            <a:endParaRPr/>
          </a:p>
        </p:txBody>
      </p:sp>
      <p:sp>
        <p:nvSpPr>
          <p:cNvPr id="274" name="Google Shape;27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75" name="Google Shape;27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276" name="Google Shape;276;p14"/>
          <p:cNvSpPr/>
          <p:nvPr/>
        </p:nvSpPr>
        <p:spPr>
          <a:xfrm>
            <a:off x="870856" y="1482787"/>
            <a:ext cx="4114800" cy="3974584"/>
          </a:xfrm>
          <a:prstGeom prst="roundRect">
            <a:avLst>
              <a:gd fmla="val 16667" name="adj"/>
            </a:avLst>
          </a:prstGeom>
          <a:solidFill>
            <a:srgbClr val="A9D6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1064064" y="1714561"/>
            <a:ext cx="3770088" cy="97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Arial"/>
              <a:buNone/>
            </a:pPr>
            <a:r>
              <a:rPr b="1" i="0" lang="it-IT" sz="4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Win-Win-Win</a:t>
            </a:r>
            <a:endParaRPr b="1" i="0" sz="4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1157041" y="2650308"/>
            <a:ext cx="3584134" cy="2423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Gut für Frauen, Teilzeit und Wenigverdienende</a:t>
            </a:r>
            <a:endParaRPr b="1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Gut für ältere Arbeitnehmende</a:t>
            </a:r>
            <a:endParaRPr b="1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0C0C0C"/>
                </a:solidFill>
                <a:latin typeface="Proxima Nova"/>
                <a:ea typeface="Proxima Nova"/>
                <a:cs typeface="Proxima Nova"/>
                <a:sym typeface="Proxima Nova"/>
              </a:rPr>
              <a:t>Gut für die Jungen</a:t>
            </a:r>
            <a:endParaRPr b="1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"/>
          <p:cNvSpPr txBox="1"/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800"/>
              <a:buFont typeface="Proxima Nova"/>
              <a:buNone/>
            </a:pPr>
            <a:r>
              <a:rPr lang="it-IT" sz="2800"/>
              <a:t>6. Breite Allianz für den BVG-Kompromiss</a:t>
            </a:r>
            <a:endParaRPr sz="2800"/>
          </a:p>
        </p:txBody>
      </p:sp>
      <p:sp>
        <p:nvSpPr>
          <p:cNvPr id="284" name="Google Shape;28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285" name="Google Shape;28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pic>
        <p:nvPicPr>
          <p:cNvPr id="286" name="Google Shape;28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09891" y="1835332"/>
            <a:ext cx="1292689" cy="94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3269" y="2920353"/>
            <a:ext cx="3614582" cy="1403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3541" y="1918352"/>
            <a:ext cx="1131989" cy="94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86179" y="1883094"/>
            <a:ext cx="1818245" cy="94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07374" y="2012026"/>
            <a:ext cx="910521" cy="5948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me | Schweizerischer Pensionskassenverband ASIP" id="291" name="Google Shape;291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48027" y="3210467"/>
            <a:ext cx="1046561" cy="571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727582" y="3051482"/>
            <a:ext cx="1968601" cy="67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423362" y="1972092"/>
            <a:ext cx="948261" cy="94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7"/>
          <p:cNvPicPr preferRelativeResize="0"/>
          <p:nvPr/>
        </p:nvPicPr>
        <p:blipFill rotWithShape="1">
          <a:blip r:embed="rId11">
            <a:alphaModFix/>
          </a:blip>
          <a:srcRect b="26317" l="14878" r="22987" t="20404"/>
          <a:stretch/>
        </p:blipFill>
        <p:spPr>
          <a:xfrm>
            <a:off x="8902580" y="3210467"/>
            <a:ext cx="1760532" cy="7628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hrift, Logo, Grafiken enthält.&#10;&#10;Automatisch generierte Beschreibung" id="295" name="Google Shape;295;p1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157397" y="4412872"/>
            <a:ext cx="1700119" cy="3218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Design enthält.&#10;&#10;Automatisch generierte Beschreibung" id="296" name="Google Shape;296;p1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774485" y="4204367"/>
            <a:ext cx="2263149" cy="5984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hrift, Quittung, weiß enthält.&#10;&#10;Automatisch generierte Beschreibung" id="297" name="Google Shape;297;p17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727582" y="5464048"/>
            <a:ext cx="2263149" cy="3940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Grafiken, Grafikdesign, Screenshot, Schrift enthält.&#10;&#10;Automatisch generierte Beschreibung" id="298" name="Google Shape;298;p1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273612" y="4497695"/>
            <a:ext cx="1965245" cy="3838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hrift, Grafiken, Logo enthält.&#10;&#10;Automatisch generierte Beschreibung" id="299" name="Google Shape;299;p17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8394588" y="5405889"/>
            <a:ext cx="2039112" cy="597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7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319982" y="5097647"/>
            <a:ext cx="1807458" cy="87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631" y="689486"/>
            <a:ext cx="11652738" cy="54790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2"/>
          <p:cNvSpPr txBox="1"/>
          <p:nvPr>
            <p:ph type="ctrTitle"/>
          </p:nvPr>
        </p:nvSpPr>
        <p:spPr>
          <a:xfrm>
            <a:off x="1524000" y="1970901"/>
            <a:ext cx="9144000" cy="11553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Vielen Dank!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11" name="Google Shape;311;p22"/>
          <p:cNvPicPr preferRelativeResize="0"/>
          <p:nvPr/>
        </p:nvPicPr>
        <p:blipFill rotWithShape="1">
          <a:blip r:embed="rId3">
            <a:alphaModFix/>
          </a:blip>
          <a:srcRect b="0" l="76449" r="0" t="0"/>
          <a:stretch/>
        </p:blipFill>
        <p:spPr>
          <a:xfrm>
            <a:off x="4811692" y="3429000"/>
            <a:ext cx="2568615" cy="1155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3"/>
          <p:cNvPicPr preferRelativeResize="0"/>
          <p:nvPr/>
        </p:nvPicPr>
        <p:blipFill rotWithShape="1">
          <a:blip r:embed="rId3">
            <a:alphaModFix/>
          </a:blip>
          <a:srcRect b="0" l="-118" r="0" t="0"/>
          <a:stretch/>
        </p:blipFill>
        <p:spPr>
          <a:xfrm>
            <a:off x="-14434" y="0"/>
            <a:ext cx="122064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 txBox="1"/>
          <p:nvPr>
            <p:ph type="ctrTitle"/>
          </p:nvPr>
        </p:nvSpPr>
        <p:spPr>
          <a:xfrm>
            <a:off x="6678000" y="1483360"/>
            <a:ext cx="4908754" cy="3891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roxima Nova"/>
              <a:buNone/>
            </a:pPr>
            <a:r>
              <a:rPr lang="it-IT" sz="3200">
                <a:solidFill>
                  <a:schemeClr val="dk1"/>
                </a:solidFill>
              </a:rPr>
              <a:t>… aber die Gesellschaft und der Arbeitsmarkt haben sich in den letzten 20 Jahren deutlich weiterentwickelt.</a:t>
            </a:r>
            <a:br>
              <a:rPr lang="it-IT" sz="3200">
                <a:solidFill>
                  <a:schemeClr val="dk1"/>
                </a:solidFill>
              </a:rPr>
            </a:br>
            <a:br>
              <a:rPr lang="it-IT" sz="3200">
                <a:solidFill>
                  <a:schemeClr val="dk1"/>
                </a:solidFill>
              </a:rPr>
            </a:br>
            <a:r>
              <a:rPr lang="it-IT" sz="3200"/>
              <a:t>Es ist höchste Zeit für eine Reform!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 txBox="1"/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Inhalt</a:t>
            </a:r>
            <a:endParaRPr/>
          </a:p>
        </p:txBody>
      </p:sp>
      <p:sp>
        <p:nvSpPr>
          <p:cNvPr id="123" name="Google Shape;123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b="1" lang="it-IT"/>
              <a:t>Herausforderungen an die berufliche Vorsorge</a:t>
            </a:r>
            <a:endParaRPr b="1"/>
          </a:p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b="1" lang="it-IT"/>
              <a:t>BVG-Reform</a:t>
            </a:r>
            <a:r>
              <a:rPr b="1" lang="it-IT">
                <a:highlight>
                  <a:schemeClr val="lt1"/>
                </a:highlight>
              </a:rPr>
              <a:t>: Ein guter Kompromiss</a:t>
            </a:r>
            <a:endParaRPr b="1">
              <a:highlight>
                <a:schemeClr val="lt1"/>
              </a:highlight>
            </a:endParaRPr>
          </a:p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b="1" lang="it-IT">
                <a:highlight>
                  <a:schemeClr val="lt1"/>
                </a:highlight>
              </a:rPr>
              <a:t>Zahlen und Fakten für die Reform</a:t>
            </a:r>
            <a:endParaRPr b="1">
              <a:highlight>
                <a:schemeClr val="lt1"/>
              </a:highlight>
            </a:endParaRPr>
          </a:p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b="1" lang="it-IT">
                <a:highlight>
                  <a:schemeClr val="lt1"/>
                </a:highlight>
              </a:rPr>
              <a:t>Das Schweizer 3-Säulen-Modell hat sich bewährt</a:t>
            </a:r>
            <a:endParaRPr b="1">
              <a:highlight>
                <a:schemeClr val="lt1"/>
              </a:highlight>
            </a:endParaRPr>
          </a:p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SzPts val="2400"/>
              <a:buFont typeface="Proxima Nova"/>
              <a:buAutoNum type="arabicPeriod"/>
            </a:pPr>
            <a:r>
              <a:rPr b="1" lang="it-IT">
                <a:highlight>
                  <a:schemeClr val="lt1"/>
                </a:highlight>
              </a:rPr>
              <a:t>Falsche Propaganda der Gegner</a:t>
            </a:r>
            <a:endParaRPr b="1">
              <a:highlight>
                <a:schemeClr val="lt1"/>
              </a:highlight>
            </a:endParaRPr>
          </a:p>
          <a:p>
            <a:pPr indent="-514350" lvl="0" marL="51435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Proxima Nova"/>
              <a:buAutoNum type="arabicPeriod"/>
            </a:pPr>
            <a:r>
              <a:rPr b="1" lang="it-IT">
                <a:highlight>
                  <a:schemeClr val="lt1"/>
                </a:highlight>
              </a:rPr>
              <a:t>Breite Allianz für den BVG-Kompromiss</a:t>
            </a:r>
            <a:endParaRPr b="1">
              <a:highlight>
                <a:schemeClr val="lt1"/>
              </a:highlight>
            </a:endParaRPr>
          </a:p>
        </p:txBody>
      </p:sp>
      <p:sp>
        <p:nvSpPr>
          <p:cNvPr id="124" name="Google Shape;124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25" name="Google Shape;125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ctrTitle"/>
          </p:nvPr>
        </p:nvSpPr>
        <p:spPr>
          <a:xfrm>
            <a:off x="1524000" y="2273642"/>
            <a:ext cx="9144000" cy="16742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roxima Nova"/>
              <a:buNone/>
            </a:pPr>
            <a:r>
              <a:rPr lang="it-IT">
                <a:solidFill>
                  <a:schemeClr val="lt1"/>
                </a:solidFill>
              </a:rPr>
              <a:t>1. Herausforderungen </a:t>
            </a:r>
            <a:br>
              <a:rPr lang="it-IT">
                <a:solidFill>
                  <a:schemeClr val="lt1"/>
                </a:solidFill>
              </a:rPr>
            </a:br>
            <a:r>
              <a:rPr lang="it-IT">
                <a:solidFill>
                  <a:schemeClr val="lt1"/>
                </a:solidFill>
              </a:rPr>
              <a:t>an die berufliche Vorsorge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1" name="Google Shape;131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32" name="Google Shape;132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-468" t="0"/>
          <a:stretch/>
        </p:blipFill>
        <p:spPr>
          <a:xfrm>
            <a:off x="838200" y="1482820"/>
            <a:ext cx="4351338" cy="457057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/>
          <p:nvPr>
            <p:ph idx="4294967295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Herausforderungen an die berufliche Vorsorge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39" name="Google Shape;139;p8"/>
          <p:cNvSpPr txBox="1"/>
          <p:nvPr>
            <p:ph idx="3" type="body"/>
          </p:nvPr>
        </p:nvSpPr>
        <p:spPr>
          <a:xfrm>
            <a:off x="5397842" y="1482787"/>
            <a:ext cx="5832389" cy="45705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sz="2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Ungerechte Belastung der Erwerbstätigen. </a:t>
            </a:r>
            <a:r>
              <a:rPr lang="it-IT" sz="2400" u="none" cap="none" strike="noStrike">
                <a:solidFill>
                  <a:srgbClr val="000000"/>
                </a:solidFill>
              </a:rPr>
              <a:t>Wir leben länger – das ersparte Kapital muss länger reichen. Heute werden Erträge von Erwerbstätigen teilweise zur </a:t>
            </a:r>
            <a:r>
              <a:rPr lang="it-IT" sz="2400">
                <a:solidFill>
                  <a:srgbClr val="000000"/>
                </a:solidFill>
              </a:rPr>
              <a:t>Q</a:t>
            </a:r>
            <a:r>
              <a:rPr lang="it-IT" sz="2400" u="none" cap="none" strike="noStrike">
                <a:solidFill>
                  <a:srgbClr val="000000"/>
                </a:solidFill>
              </a:rPr>
              <a:t>uerfinanzierung von Renten verwendet. Das ist ungerecht.</a:t>
            </a:r>
            <a:endParaRPr sz="2400"/>
          </a:p>
          <a:p>
            <a:pPr indent="-190500" lvl="0" marL="4953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r>
              <a:t/>
            </a:r>
            <a:endParaRPr b="1" i="0" sz="2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sz="2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Rentenlücken bei Teilzeitarbeit. </a:t>
            </a:r>
            <a:r>
              <a:rPr lang="it-IT" sz="2400" u="none" cap="none" strike="noStrike">
                <a:solidFill>
                  <a:srgbClr val="000000"/>
                </a:solidFill>
              </a:rPr>
              <a:t>Viele</a:t>
            </a:r>
            <a:r>
              <a:rPr lang="it-IT" sz="2400">
                <a:solidFill>
                  <a:srgbClr val="000000"/>
                </a:solidFill>
              </a:rPr>
              <a:t> </a:t>
            </a:r>
            <a:r>
              <a:rPr lang="it-IT" sz="2400" u="none" cap="none" strike="noStrike">
                <a:solidFill>
                  <a:srgbClr val="000000"/>
                </a:solidFill>
              </a:rPr>
              <a:t>erhalten keine oder nur sehr wenig </a:t>
            </a:r>
            <a:r>
              <a:rPr lang="it-IT" sz="2400">
                <a:solidFill>
                  <a:srgbClr val="000000"/>
                </a:solidFill>
              </a:rPr>
              <a:t>BVG-</a:t>
            </a:r>
            <a:r>
              <a:rPr lang="it-IT" sz="2400" u="none" cap="none" strike="noStrike">
                <a:solidFill>
                  <a:srgbClr val="000000"/>
                </a:solidFill>
              </a:rPr>
              <a:t>Rente. Das trifft insb. Frauen. </a:t>
            </a:r>
            <a:endParaRPr sz="2400"/>
          </a:p>
          <a:p>
            <a:pPr indent="-190500" lvl="0" marL="4953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r>
              <a:t/>
            </a:r>
            <a:endParaRPr sz="2400" u="none" cap="none" strike="noStrike">
              <a:solidFill>
                <a:srgbClr val="000000"/>
              </a:solidFill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lang="it-IT" sz="2400" u="none" cap="none" strike="noStrike">
                <a:solidFill>
                  <a:srgbClr val="000000"/>
                </a:solidFill>
              </a:rPr>
              <a:t>Hohe BVG-Beiträge machen </a:t>
            </a:r>
            <a:r>
              <a:rPr b="1" i="0" lang="it-IT" sz="2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ältere Arbeitnehmende </a:t>
            </a:r>
            <a:r>
              <a:rPr lang="it-IT" sz="2400" u="none" cap="none" strike="noStrike">
                <a:solidFill>
                  <a:srgbClr val="000000"/>
                </a:solidFill>
              </a:rPr>
              <a:t>unattraktiv.</a:t>
            </a:r>
            <a:endParaRPr sz="2400" u="none" cap="none" strike="noStrike">
              <a:solidFill>
                <a:srgbClr val="000000"/>
              </a:solidFill>
            </a:endParaRPr>
          </a:p>
        </p:txBody>
      </p:sp>
      <p:sp>
        <p:nvSpPr>
          <p:cNvPr id="140" name="Google Shape;140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41" name="Google Shape;141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magine che contiene persona, erba, aria aperta, vestiti&#10;&#10;Descrizione generata automaticamente"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48" name="Google Shape;14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49" name="Google Shape;149;p9"/>
          <p:cNvSpPr txBox="1"/>
          <p:nvPr>
            <p:ph type="ctrTitle"/>
          </p:nvPr>
        </p:nvSpPr>
        <p:spPr>
          <a:xfrm>
            <a:off x="609600" y="2127421"/>
            <a:ext cx="10972800" cy="26031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roxima Nova"/>
              <a:buNone/>
            </a:pPr>
            <a:r>
              <a:rPr lang="it-IT"/>
              <a:t>Die BVG-Reform ist gerecht</a:t>
            </a:r>
            <a:br>
              <a:rPr lang="it-IT"/>
            </a:br>
            <a:r>
              <a:rPr lang="it-IT"/>
              <a:t>und stärkt die Altersvorsorge insgesamt.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"/>
          <p:cNvSpPr txBox="1"/>
          <p:nvPr>
            <p:ph type="title"/>
          </p:nvPr>
        </p:nvSpPr>
        <p:spPr>
          <a:xfrm>
            <a:off x="838198" y="999915"/>
            <a:ext cx="10515600" cy="709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4000"/>
              <a:buFont typeface="Proxima Nova"/>
              <a:buNone/>
            </a:pPr>
            <a:r>
              <a:rPr lang="it-IT"/>
              <a:t>2. BVG-Reform: Ein guter Kompromiss</a:t>
            </a:r>
            <a:endParaRPr/>
          </a:p>
        </p:txBody>
      </p:sp>
      <p:sp>
        <p:nvSpPr>
          <p:cNvPr id="155" name="Google Shape;15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56" name="Google Shape;15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57" name="Google Shape;15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b="1" lang="it-IT" sz="2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Stabilisierung der beruflichen Vorsorge:</a:t>
            </a:r>
            <a:r>
              <a:rPr lang="it-IT" sz="24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it-IT" sz="2400" u="none" cap="none" strike="noStrike">
                <a:solidFill>
                  <a:srgbClr val="000000"/>
                </a:solidFill>
              </a:rPr>
              <a:t>Anpassung des Minde</a:t>
            </a:r>
            <a:r>
              <a:rPr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</a:rPr>
              <a:t>stumwandlungssatzes auf 6,0 Prozent</a:t>
            </a:r>
            <a:r>
              <a:rPr lang="it-IT">
                <a:solidFill>
                  <a:srgbClr val="000000"/>
                </a:solidFill>
                <a:highlight>
                  <a:schemeClr val="lt1"/>
                </a:highlight>
              </a:rPr>
              <a:t> dämmt unfaire Querfinanzierung von Erwerbstätigen zu Rentenbeziehenden ein.</a:t>
            </a:r>
            <a:endParaRPr>
              <a:highlight>
                <a:schemeClr val="lt1"/>
              </a:highlight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b="1"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Mehr Rente für Teilzeiterwerbstätige und viele Frauen: </a:t>
            </a:r>
            <a:r>
              <a:rPr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</a:rPr>
              <a:t>Rentenlücken für tiefe und mittlere Einkommen werden geschlossen. </a:t>
            </a:r>
            <a:endParaRPr>
              <a:highlight>
                <a:schemeClr val="lt1"/>
              </a:highlight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b="1"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Bessere Chancen für ältere Arbeitnehmende: </a:t>
            </a:r>
            <a:r>
              <a:rPr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</a:rPr>
              <a:t>Durch tiefere Beiträge haben ältere Arbeitnehmende auf dem Arbeitsmarkt bessere Chancen.</a:t>
            </a:r>
            <a:endParaRPr>
              <a:highlight>
                <a:schemeClr val="lt1"/>
              </a:highlight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oppins"/>
              <a:buAutoNum type="arabicPeriod"/>
            </a:pPr>
            <a:r>
              <a:rPr b="1"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Proxima Nova"/>
                <a:ea typeface="Proxima Nova"/>
                <a:cs typeface="Proxima Nova"/>
                <a:sym typeface="Proxima Nova"/>
              </a:rPr>
              <a:t>Rentenzuschlag für über 50jährige Arbeitnehmende: </a:t>
            </a:r>
            <a:r>
              <a:rPr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</a:rPr>
              <a:t>Die </a:t>
            </a:r>
            <a:r>
              <a:rPr lang="it-IT">
                <a:solidFill>
                  <a:srgbClr val="000000"/>
                </a:solidFill>
                <a:highlight>
                  <a:schemeClr val="lt1"/>
                </a:highlight>
              </a:rPr>
              <a:t>Übergangsgeneration erhält einen fairen </a:t>
            </a:r>
            <a:r>
              <a:rPr lang="it-IT" sz="2400" u="none" cap="none" strike="noStrike">
                <a:solidFill>
                  <a:srgbClr val="000000"/>
                </a:solidFill>
                <a:highlight>
                  <a:schemeClr val="lt1"/>
                </a:highlight>
              </a:rPr>
              <a:t>R</a:t>
            </a:r>
            <a:r>
              <a:rPr lang="it-IT" sz="2400" u="none" cap="none" strike="noStrike">
                <a:solidFill>
                  <a:srgbClr val="000000"/>
                </a:solidFill>
              </a:rPr>
              <a:t>entenzuschlag.</a:t>
            </a:r>
            <a:endParaRPr/>
          </a:p>
          <a:p>
            <a:pPr indent="-76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2400"/>
              <a:buFont typeface="Noto Sans Symbols"/>
              <a:buNone/>
            </a:pPr>
            <a:r>
              <a:t/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5"/>
          <p:cNvSpPr txBox="1"/>
          <p:nvPr>
            <p:ph idx="4294967295" type="body"/>
          </p:nvPr>
        </p:nvSpPr>
        <p:spPr>
          <a:xfrm>
            <a:off x="838199" y="347663"/>
            <a:ext cx="8363857" cy="480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600"/>
              <a:buFont typeface="Arial"/>
              <a:buNone/>
            </a:pPr>
            <a:r>
              <a:rPr b="1" i="1" lang="it-IT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Darum braucht es diese BVG-Reform</a:t>
            </a:r>
            <a:endParaRPr b="1" i="1"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63" name="Google Shape;16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Ja zur BVG-Reform</a:t>
            </a:r>
            <a:endParaRPr/>
          </a:p>
        </p:txBody>
      </p:sp>
      <p:sp>
        <p:nvSpPr>
          <p:cNvPr id="164" name="Google Shape;16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65" name="Google Shape;165;p15"/>
          <p:cNvSpPr/>
          <p:nvPr/>
        </p:nvSpPr>
        <p:spPr>
          <a:xfrm>
            <a:off x="870856" y="1482786"/>
            <a:ext cx="4114800" cy="4570577"/>
          </a:xfrm>
          <a:prstGeom prst="roundRect">
            <a:avLst>
              <a:gd fmla="val 16667" name="adj"/>
            </a:avLst>
          </a:prstGeom>
          <a:solidFill>
            <a:srgbClr val="A9D6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5"/>
          <p:cNvSpPr txBox="1"/>
          <p:nvPr/>
        </p:nvSpPr>
        <p:spPr>
          <a:xfrm>
            <a:off x="1064064" y="1714561"/>
            <a:ext cx="3420850" cy="978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i="0" lang="it-IT" sz="48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Über ein Drittel</a:t>
            </a:r>
            <a:endParaRPr b="1" i="0" sz="48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1064064" y="3183442"/>
            <a:ext cx="3584134" cy="2222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…aller Erwerbstätigen arbeitete im Jahr 2022 Teilzeit.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Unser Vorsorgesystem ist aber immer noch auf 100%-Pensen ausgelegt!</a:t>
            </a:r>
            <a:endParaRPr b="1" i="0" sz="2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8" name="Google Shape;168;p15"/>
          <p:cNvSpPr txBox="1"/>
          <p:nvPr>
            <p:ph type="title"/>
          </p:nvPr>
        </p:nvSpPr>
        <p:spPr>
          <a:xfrm>
            <a:off x="5397843" y="1482820"/>
            <a:ext cx="5832390" cy="621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3200"/>
              <a:buFont typeface="Proxima Nova"/>
              <a:buNone/>
            </a:pPr>
            <a:r>
              <a:rPr lang="it-IT" sz="3200"/>
              <a:t>Teilzeitangestellte profitieren</a:t>
            </a:r>
            <a:endParaRPr sz="3200"/>
          </a:p>
        </p:txBody>
      </p:sp>
      <p:sp>
        <p:nvSpPr>
          <p:cNvPr id="169" name="Google Shape;169;p15"/>
          <p:cNvSpPr txBox="1"/>
          <p:nvPr/>
        </p:nvSpPr>
        <p:spPr>
          <a:xfrm>
            <a:off x="5397842" y="2380344"/>
            <a:ext cx="5832389" cy="3673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Unser Arbeitsmarkt hat sich verändert. </a:t>
            </a:r>
            <a:r>
              <a:rPr b="0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Die Anzahl Teilzeitbeschäftigter und Frauen im Arbeitsmarkt hat – erfreulicherweise – stark zugenommen.</a:t>
            </a:r>
            <a:br>
              <a:rPr b="0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endParaRPr b="0" i="0" sz="20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Die Altersvorsorge wird zeitgemäss. </a:t>
            </a:r>
            <a:r>
              <a:rPr b="0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Heute werden Teilzeitangestellte bei der beruflichen Vorsorge benachteiligt. Das betrifft insb. Frauen. Die Reform korrigiert das endlich.</a:t>
            </a:r>
            <a:endParaRPr b="0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190500" lvl="0" marL="495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▪"/>
            </a:pPr>
            <a:r>
              <a:rPr b="1" i="0" lang="it-IT" sz="20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Frauen und Teilzeitbeschäftigte erhalten in Zukunft mehr Rente!</a:t>
            </a:r>
            <a:endParaRPr b="1" i="0" sz="2000" u="none" cap="none" strike="noStrike">
              <a:solidFill>
                <a:srgbClr val="0C0C0C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2023-11-15T08:56:18Z</dcterms:created>
  <dc:creator>Marco Battaglia</dc:creator>
</cp:coreProperties>
</file>